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7" r:id="rId4"/>
    <p:sldId id="265" r:id="rId5"/>
    <p:sldId id="263" r:id="rId6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0F04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1" autoAdjust="0"/>
  </p:normalViewPr>
  <p:slideViewPr>
    <p:cSldViewPr snapToGrid="0" snapToObjects="1">
      <p:cViewPr varScale="1">
        <p:scale>
          <a:sx n="43" d="100"/>
          <a:sy n="43" d="100"/>
        </p:scale>
        <p:origin x="168" y="234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320" y="11747059"/>
            <a:ext cx="27281235" cy="5085727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5000" b="1">
                <a:latin typeface="Times New Roman" panose="02020603050405020304" pitchFamily="18" charset="0"/>
                <a:cs typeface="Times New Roman" panose="02020603050405020304" pitchFamily="18" charset="0"/>
              </a:rPr>
              <a:t>Érintésmentes kisállat monitorozó rendszer és eljárás</a:t>
            </a:r>
            <a:endParaRPr lang="en-US" sz="1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320" y="22847654"/>
            <a:ext cx="16579640" cy="2500404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6600">
                <a:latin typeface="Times New Roman" panose="02020603050405020304" pitchFamily="18" charset="0"/>
                <a:cs typeface="Times New Roman" panose="02020603050405020304" pitchFamily="18" charset="0"/>
              </a:rPr>
              <a:t>Dr. Demeter Kornél, HUN-REN KOKI</a:t>
            </a:r>
          </a:p>
          <a:p>
            <a:r>
              <a:rPr lang="hu-HU" sz="6600">
                <a:latin typeface="Times New Roman" panose="02020603050405020304" pitchFamily="18" charset="0"/>
                <a:cs typeface="Times New Roman" panose="02020603050405020304" pitchFamily="18" charset="0"/>
              </a:rPr>
              <a:t>Prof. Dr. Földesy Péter, HUN-REN SZTAKI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sset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5429" y="17762455"/>
            <a:ext cx="25210800" cy="3269845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dirty="0"/>
              <a:t>Transzlációs Idegtudományi Nemzeti Laboratórium </a:t>
            </a:r>
          </a:p>
          <a:p>
            <a:r>
              <a:rPr lang="hu-HU" dirty="0"/>
              <a:t>TINL-RRF-2.3.1-21-2022-00011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46451838" cy="53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094" y="7176057"/>
            <a:ext cx="13727134" cy="935221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Napjaink megoldásai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hu-HU" sz="5400">
                <a:latin typeface="Arial"/>
                <a:cs typeface="Arial"/>
              </a:rPr>
              <a:t>A kontakt monitorozás, pulseoxyméter és ECG-elvezetések használata az állatok fiziológiai értékeinek mérésére.</a:t>
            </a:r>
          </a:p>
          <a:p>
            <a:pPr algn="just">
              <a:lnSpc>
                <a:spcPct val="120000"/>
              </a:lnSpc>
            </a:pPr>
            <a:endParaRPr lang="hu-HU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US" sz="5400">
                <a:latin typeface="Arial"/>
                <a:cs typeface="Arial"/>
              </a:rPr>
              <a:t>A</a:t>
            </a:r>
            <a:r>
              <a:rPr lang="hu-HU" sz="5400">
                <a:latin typeface="Arial"/>
                <a:cs typeface="Arial"/>
              </a:rPr>
              <a:t>zonban</a:t>
            </a:r>
            <a:r>
              <a:rPr lang="en-US" sz="5400">
                <a:latin typeface="Arial"/>
                <a:cs typeface="Arial"/>
              </a:rPr>
              <a:t> </a:t>
            </a:r>
            <a:r>
              <a:rPr lang="hu-HU" sz="5400">
                <a:latin typeface="Arial"/>
                <a:cs typeface="Arial"/>
              </a:rPr>
              <a:t>a </a:t>
            </a:r>
            <a:r>
              <a:rPr lang="en-US" sz="5400">
                <a:latin typeface="Arial"/>
                <a:cs typeface="Arial"/>
              </a:rPr>
              <a:t>kis rágcsálók kontaktmonitorai gyakran megbízhatatlanok kritikus fiziológiai események, például fulladás esetén jelentkező zihálás során.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094" y="2546540"/>
            <a:ext cx="29564078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>
                <a:latin typeface="Arial"/>
                <a:cs typeface="Arial"/>
              </a:rPr>
              <a:t>Érintésmentes fiziológiai</a:t>
            </a:r>
            <a:r>
              <a:rPr lang="en-US" b="1">
                <a:latin typeface="Arial"/>
                <a:cs typeface="Arial"/>
              </a:rPr>
              <a:t>, viselked</a:t>
            </a:r>
            <a:r>
              <a:rPr lang="hu-HU" b="1">
                <a:latin typeface="Arial"/>
                <a:cs typeface="Arial"/>
              </a:rPr>
              <a:t>ési</a:t>
            </a:r>
            <a:r>
              <a:rPr lang="cs-CZ" b="1">
                <a:latin typeface="Arial"/>
                <a:cs typeface="Arial"/>
              </a:rPr>
              <a:t> monitorozás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075" y="4215998"/>
            <a:ext cx="22611474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sk-SK" sz="6000">
                <a:latin typeface="Arial"/>
                <a:cs typeface="Arial"/>
              </a:rPr>
              <a:t>Kizárólag kamerák felhasználásával történő monitorizálás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37E2E66-DBD6-E1E2-AB6C-5EBB5723B213}"/>
              </a:ext>
            </a:extLst>
          </p:cNvPr>
          <p:cNvSpPr txBox="1"/>
          <p:nvPr/>
        </p:nvSpPr>
        <p:spPr>
          <a:xfrm>
            <a:off x="16051228" y="7074340"/>
            <a:ext cx="11051872" cy="1034941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Kifejlesztett Technológia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hu-HU" sz="5400">
                <a:latin typeface="Arial"/>
                <a:cs typeface="Arial"/>
              </a:rPr>
              <a:t>Érintésmentes, akár szabadon mozgó állatok megfigyelése.</a:t>
            </a:r>
          </a:p>
          <a:p>
            <a:pPr algn="just">
              <a:lnSpc>
                <a:spcPct val="120000"/>
              </a:lnSpc>
            </a:pPr>
            <a:endParaRPr lang="hu-HU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A </a:t>
            </a:r>
            <a:r>
              <a:rPr lang="hu-HU" sz="5400">
                <a:latin typeface="Arial"/>
                <a:cs typeface="Arial"/>
              </a:rPr>
              <a:t>légzési ráta és </a:t>
            </a:r>
            <a:r>
              <a:rPr lang="it-IT" sz="5400">
                <a:latin typeface="Arial"/>
                <a:cs typeface="Arial"/>
              </a:rPr>
              <a:t>pulzusbecslés a bőr színváltozásainak megfigyelésén alapul (PPG, fotopletizmográfia) </a:t>
            </a:r>
            <a:r>
              <a:rPr lang="hu-HU" sz="5400">
                <a:latin typeface="Arial"/>
                <a:cs typeface="Arial"/>
              </a:rPr>
              <a:t>kombinálva lézer speckle contrast imaging technológiával (LSCI).</a:t>
            </a:r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49FFA034-A0E0-20C1-F2A4-283A003F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29" y="17181506"/>
            <a:ext cx="12928663" cy="874839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BB737F7-24DF-8726-9004-BCFAAA5E9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1142" y="7424418"/>
            <a:ext cx="16173468" cy="144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24094" y="2546540"/>
            <a:ext cx="27393905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>
                <a:latin typeface="Arial"/>
                <a:cs typeface="Arial"/>
              </a:rPr>
              <a:t>Megoldás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401" y="4241599"/>
            <a:ext cx="22611474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sk-SK" sz="6000">
                <a:latin typeface="Arial"/>
                <a:cs typeface="Arial"/>
              </a:rPr>
              <a:t>KOMBINÁLT PPG ÉS LSCI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2E37F20A-9098-4669-0300-454264DD0662}"/>
              </a:ext>
            </a:extLst>
          </p:cNvPr>
          <p:cNvSpPr txBox="1"/>
          <p:nvPr/>
        </p:nvSpPr>
        <p:spPr>
          <a:xfrm>
            <a:off x="2342401" y="7329066"/>
            <a:ext cx="39853026" cy="536343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ROI keresés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hu-HU" sz="5400">
                <a:latin typeface="Arial"/>
                <a:cs typeface="Arial"/>
              </a:rPr>
              <a:t>A fejlesztett jelkivonási és feldolgozási módszer első lépése az érdeklődési terület, vagyis az állat azonosítása volt. A korábbi megközelítések szín- és megvilágításalapú küszöbölést, zajviszony-alapú figyelmi térképeket, mélytanulási módszereket és anatómiai modellezést alkalmaztunk. Mivel a cél a valós idejű finommozgás-detektálás volt, a szegmentáció kizárólag a mozgástérképre épült.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4AF3A9D-1BE1-0B51-0175-6DAE37726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128" y="13066712"/>
            <a:ext cx="34525220" cy="114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5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094" y="2546540"/>
            <a:ext cx="30838145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b="1">
                <a:latin typeface="Arial"/>
                <a:cs typeface="Arial"/>
              </a:rPr>
              <a:t>Innovációs eredmény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2400" y="4241599"/>
            <a:ext cx="26461199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6000" cap="all">
                <a:latin typeface="Arial"/>
                <a:cs typeface="Arial"/>
              </a:rPr>
              <a:t>Metodika, elrendezés és technológia szabadalmi védelme</a:t>
            </a:r>
            <a:endParaRPr lang="en-US" sz="6000" cap="all" dirty="0">
              <a:latin typeface="Arial"/>
              <a:cs typeface="Arial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135242E-13AD-73B5-923D-CCB5063B27B9}"/>
              </a:ext>
            </a:extLst>
          </p:cNvPr>
          <p:cNvSpPr txBox="1"/>
          <p:nvPr/>
        </p:nvSpPr>
        <p:spPr>
          <a:xfrm>
            <a:off x="2342402" y="8820208"/>
            <a:ext cx="19354927" cy="436623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Szabadalmi bejelentés</a:t>
            </a:r>
            <a:endParaRPr lang="it-IT" sz="5400" b="1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P2600105 -  Érintésmentes kisállat monitorozó rendszer és eljárás ideiglenes magyar szabadalmi bejelentés</a:t>
            </a: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(KOKI/SZTAKI közös)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939E914-BDA0-F904-46E4-16C86377B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311" y="8172002"/>
            <a:ext cx="20534902" cy="137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9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266" y="17762527"/>
            <a:ext cx="23410248" cy="216185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en-US" sz="1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"/>
            <a:ext cx="46451837" cy="5341154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23A359A9-704C-3132-415E-0B180AA86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81592"/>
              </p:ext>
            </p:extLst>
          </p:nvPr>
        </p:nvGraphicFramePr>
        <p:xfrm>
          <a:off x="685799" y="23430398"/>
          <a:ext cx="5469869" cy="216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8432603" imgH="7284469" progId="Acrobat.Document.DC">
                  <p:embed/>
                </p:oleObj>
              </mc:Choice>
              <mc:Fallback>
                <p:oleObj name="Acrobat Document" r:id="rId5" imgW="18432603" imgH="7284469" progId="Acrobat.Document.DC">
                  <p:embed/>
                  <p:pic>
                    <p:nvPicPr>
                      <p:cNvPr id="12" name="Objektum 11">
                        <a:extLst>
                          <a:ext uri="{FF2B5EF4-FFF2-40B4-BE49-F238E27FC236}">
                            <a16:creationId xmlns:a16="http://schemas.microsoft.com/office/drawing/2014/main" id="{38D02462-8770-C418-F2D3-7DCCF2F1EA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799" y="23430398"/>
                        <a:ext cx="5469869" cy="216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200</Words>
  <Application>Microsoft Office PowerPoint</Application>
  <PresentationFormat>Egyéni</PresentationFormat>
  <Paragraphs>25</Paragraphs>
  <Slides>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Acrobat Document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Péter Földesy</cp:lastModifiedBy>
  <cp:revision>40</cp:revision>
  <dcterms:created xsi:type="dcterms:W3CDTF">2021-02-22T15:24:10Z</dcterms:created>
  <dcterms:modified xsi:type="dcterms:W3CDTF">2026-05-22T14:28:44Z</dcterms:modified>
</cp:coreProperties>
</file>